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6858000" cy="9144000" type="screen4x3"/>
  <p:notesSz cx="7010400" cy="9296400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">
          <p15:clr>
            <a:srgbClr val="A4A3A4"/>
          </p15:clr>
        </p15:guide>
        <p15:guide id="2" orient="horz" pos="1898">
          <p15:clr>
            <a:srgbClr val="A4A3A4"/>
          </p15:clr>
        </p15:guide>
        <p15:guide id="3" orient="horz" pos="1130">
          <p15:clr>
            <a:srgbClr val="A4A3A4"/>
          </p15:clr>
        </p15:guide>
        <p15:guide id="4" pos="854">
          <p15:clr>
            <a:srgbClr val="A4A3A4"/>
          </p15:clr>
        </p15:guide>
        <p15:guide id="5" pos="2899">
          <p15:clr>
            <a:srgbClr val="A4A3A4"/>
          </p15:clr>
        </p15:guide>
        <p15:guide id="6" pos="311">
          <p15:clr>
            <a:srgbClr val="A4A3A4"/>
          </p15:clr>
        </p15:guide>
        <p15:guide id="7" orient="horz" pos="421">
          <p15:clr>
            <a:srgbClr val="A4A3A4"/>
          </p15:clr>
        </p15:guide>
        <p15:guide id="8" orient="horz" pos="2531">
          <p15:clr>
            <a:srgbClr val="A4A3A4"/>
          </p15:clr>
        </p15:guide>
        <p15:guide id="9" orient="horz" pos="1507">
          <p15:clr>
            <a:srgbClr val="A4A3A4"/>
          </p15:clr>
        </p15:guide>
        <p15:guide id="10" pos="641">
          <p15:clr>
            <a:srgbClr val="A4A3A4"/>
          </p15:clr>
        </p15:guide>
        <p15:guide id="11" pos="2174">
          <p15:clr>
            <a:srgbClr val="A4A3A4"/>
          </p15:clr>
        </p15:guide>
        <p15:guide id="12" pos="233">
          <p15:clr>
            <a:srgbClr val="A4A3A4"/>
          </p15:clr>
        </p15:guide>
        <p15:guide id="13" orient="horz" pos="1467">
          <p15:clr>
            <a:srgbClr val="A4A3A4"/>
          </p15:clr>
        </p15:guide>
        <p15:guide id="14" orient="horz" pos="319">
          <p15:clr>
            <a:srgbClr val="A4A3A4"/>
          </p15:clr>
        </p15:guide>
        <p15:guide id="15" orient="horz" pos="1310">
          <p15:clr>
            <a:srgbClr val="A4A3A4"/>
          </p15:clr>
        </p15:guide>
        <p15:guide id="16" orient="horz" pos="2495">
          <p15:clr>
            <a:srgbClr val="A4A3A4"/>
          </p15:clr>
        </p15:guide>
        <p15:guide id="17" pos="4157">
          <p15:clr>
            <a:srgbClr val="A4A3A4"/>
          </p15:clr>
        </p15:guide>
        <p15:guide id="18" pos="23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esca Bigaran" initials="FB" lastIdx="1" clrIdx="0"/>
  <p:cmAuthor id="1" name="User" initials="UU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892"/>
    <a:srgbClr val="76366C"/>
    <a:srgbClr val="2382BB"/>
    <a:srgbClr val="7EA1D6"/>
    <a:srgbClr val="1499E3"/>
    <a:srgbClr val="856CA4"/>
    <a:srgbClr val="7EA0D6"/>
    <a:srgbClr val="E6E6E6"/>
    <a:srgbClr val="A04992"/>
    <a:srgbClr val="545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5268" autoAdjust="0"/>
  </p:normalViewPr>
  <p:slideViewPr>
    <p:cSldViewPr snapToGrid="0" showGuides="1">
      <p:cViewPr>
        <p:scale>
          <a:sx n="125" d="100"/>
          <a:sy n="125" d="100"/>
        </p:scale>
        <p:origin x="2142" y="-1164"/>
      </p:cViewPr>
      <p:guideLst>
        <p:guide orient="horz" pos="316"/>
        <p:guide orient="horz" pos="1898"/>
        <p:guide orient="horz" pos="1130"/>
        <p:guide pos="854"/>
        <p:guide pos="2899"/>
        <p:guide pos="311"/>
        <p:guide orient="horz" pos="421"/>
        <p:guide orient="horz" pos="2531"/>
        <p:guide orient="horz" pos="1507"/>
        <p:guide pos="641"/>
        <p:guide pos="2174"/>
        <p:guide pos="233"/>
        <p:guide orient="horz" pos="1467"/>
        <p:guide orient="horz" pos="319"/>
        <p:guide orient="horz" pos="1310"/>
        <p:guide orient="horz" pos="2495"/>
        <p:guide pos="4157"/>
        <p:guide pos="2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tags" Target="tags/tag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BE5B8E-7964-7047-8F33-B9A23484D4A7}" type="datetimeFigureOut">
              <a:rPr lang="en-US" smtClean="0"/>
              <a:pPr/>
              <a:t>2/3/2020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7100" y="696913"/>
            <a:ext cx="2616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9C8CC9-6CEC-F345-AF47-C8C7DD8D373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8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475608" y="44305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380700" y="2391833"/>
            <a:ext cx="5124212" cy="4238416"/>
          </a:xfrm>
        </p:spPr>
        <p:txBody>
          <a:bodyPr/>
          <a:lstStyle>
            <a:lvl1pPr marL="342000" indent="-341313">
              <a:spcAft>
                <a:spcPts val="1800"/>
              </a:spcAft>
              <a:buClr>
                <a:schemeClr val="tx2"/>
              </a:buClr>
              <a:buFont typeface="Arial"/>
              <a:buChar char="•"/>
              <a:defRPr sz="2200" b="0" i="0">
                <a:solidFill>
                  <a:srgbClr val="5A5B5D"/>
                </a:solidFill>
                <a:latin typeface="+mn-lt"/>
              </a:defRPr>
            </a:lvl1pPr>
            <a:lvl2pPr>
              <a:spcAft>
                <a:spcPts val="1800"/>
              </a:spcAft>
              <a:buClr>
                <a:schemeClr val="tx2"/>
              </a:buClr>
              <a:defRPr sz="2200">
                <a:solidFill>
                  <a:srgbClr val="5A5B5D"/>
                </a:solidFill>
              </a:defRPr>
            </a:lvl2pPr>
            <a:lvl3pPr marL="4075" indent="0">
              <a:spcAft>
                <a:spcPts val="1800"/>
              </a:spcAft>
              <a:buClr>
                <a:schemeClr val="tx2"/>
              </a:buClr>
              <a:buNone/>
              <a:defRPr sz="2200">
                <a:solidFill>
                  <a:srgbClr val="5A5B5D"/>
                </a:solidFill>
              </a:defRPr>
            </a:lvl3pPr>
            <a:lvl4pPr marL="0" indent="0">
              <a:spcAft>
                <a:spcPts val="1800"/>
              </a:spcAft>
              <a:buClr>
                <a:schemeClr val="tx2"/>
              </a:buClr>
              <a:buNone/>
              <a:defRPr sz="2200">
                <a:solidFill>
                  <a:srgbClr val="5A5B5D"/>
                </a:solidFill>
              </a:defRPr>
            </a:lvl4pPr>
            <a:lvl5pPr>
              <a:spcAft>
                <a:spcPts val="1800"/>
              </a:spcAft>
              <a:buClr>
                <a:schemeClr val="tx2"/>
              </a:buClr>
              <a:defRPr sz="2200">
                <a:solidFill>
                  <a:srgbClr val="5A5B5D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0700" y="676800"/>
            <a:ext cx="5829300" cy="8112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638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700" y="676800"/>
            <a:ext cx="5829300" cy="81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700" y="2133601"/>
            <a:ext cx="5829600" cy="6034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ransition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40106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0"/>
        </a:spcBef>
        <a:buFont typeface="Arial"/>
        <a:buNone/>
        <a:defRPr sz="24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ct val="0"/>
        </a:spcBef>
        <a:buFont typeface="Arial"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228600" indent="-228600" algn="l" defTabSz="457200" rtl="0" eaLnBrk="1" latinLnBrk="0" hangingPunct="1">
        <a:spcBef>
          <a:spcPct val="0"/>
        </a:spcBef>
        <a:buFont typeface="Arial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538163" indent="-244475" algn="l" defTabSz="457200" rtl="0" eaLnBrk="1" latinLnBrk="0" hangingPunct="1">
        <a:spcBef>
          <a:spcPct val="0"/>
        </a:spcBef>
        <a:buFont typeface="Arial"/>
        <a:buChar char="–"/>
        <a:defRPr sz="2400" kern="1200">
          <a:solidFill>
            <a:schemeClr val="bg2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ct val="0"/>
        </a:spcBef>
        <a:buFont typeface="Arial"/>
        <a:buNone/>
        <a:defRPr sz="2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utriciamedical.be/nl-BE/IDDSI-dysfagie" TargetMode="External"/><Relationship Id="rId3" Type="http://schemas.openxmlformats.org/officeDocument/2006/relationships/hyperlink" Target="http://www.nutriciamedical.be/nl-be/iddsi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www.iddsi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nd enkele hoek rechthoek 28"/>
          <p:cNvSpPr/>
          <p:nvPr/>
        </p:nvSpPr>
        <p:spPr>
          <a:xfrm flipV="1">
            <a:off x="263770" y="1248504"/>
            <a:ext cx="6331159" cy="2256697"/>
          </a:xfrm>
          <a:prstGeom prst="round1Rect">
            <a:avLst/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Boog Nutri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6197"/>
            <a:ext cx="1471083" cy="12878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E8C302A-F82B-4A61-87F2-6E916685E07A}"/>
              </a:ext>
            </a:extLst>
          </p:cNvPr>
          <p:cNvSpPr txBox="1"/>
          <p:nvPr/>
        </p:nvSpPr>
        <p:spPr>
          <a:xfrm>
            <a:off x="169286" y="809952"/>
            <a:ext cx="6429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2200" i="0" u="none" strike="noStrike" cap="none" baseline="0" dirty="0">
                <a:solidFill>
                  <a:srgbClr val="1F94D4"/>
                </a:solidFill>
                <a:uFillTx/>
                <a:latin typeface="Bariol Bold"/>
                <a:cs typeface="Bariol Bold"/>
              </a:rPr>
              <a:t>IDDSI-raamwerk toegepast op het Nutilis</a:t>
            </a:r>
            <a:r>
              <a:rPr lang="nl-BE" sz="2200" dirty="0">
                <a:solidFill>
                  <a:srgbClr val="1F94D4"/>
                </a:solidFill>
                <a:latin typeface="Bariol Bold"/>
                <a:cs typeface="Bariol Bold"/>
              </a:rPr>
              <a:t>-</a:t>
            </a:r>
            <a:r>
              <a:rPr lang="nl-BE" sz="2200" i="0" u="none" strike="noStrike" cap="none" baseline="0" dirty="0">
                <a:solidFill>
                  <a:srgbClr val="1F94D4"/>
                </a:solidFill>
                <a:uFillTx/>
                <a:latin typeface="Bariol Bold"/>
                <a:cs typeface="Bariol Bold"/>
              </a:rPr>
              <a:t>assortiment</a:t>
            </a:r>
            <a:r>
              <a:rPr lang="nl-BE" sz="1500" baseline="50000" dirty="0">
                <a:solidFill>
                  <a:srgbClr val="1F94D4"/>
                </a:solidFill>
                <a:latin typeface="Bariol Bold"/>
                <a:cs typeface="Bariol Bold"/>
              </a:rPr>
              <a:t>1,</a:t>
            </a:r>
            <a:r>
              <a:rPr lang="nl-BE" sz="1500" i="0" u="none" strike="noStrike" cap="none" baseline="50000" dirty="0">
                <a:solidFill>
                  <a:srgbClr val="1F94D4"/>
                </a:solidFill>
                <a:uFillTx/>
                <a:latin typeface="Bariol Bold"/>
                <a:cs typeface="Bariol Bold"/>
              </a:rPr>
              <a:t>2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164C39A3-D730-464D-8A10-FCB35A33FF24}"/>
              </a:ext>
            </a:extLst>
          </p:cNvPr>
          <p:cNvSpPr txBox="1"/>
          <p:nvPr/>
        </p:nvSpPr>
        <p:spPr>
          <a:xfrm>
            <a:off x="158224" y="131840"/>
            <a:ext cx="3339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b="1" i="0" u="none" strike="noStrike" cap="none" baseline="0" dirty="0">
                <a:solidFill>
                  <a:srgbClr val="4F2683"/>
                </a:solidFill>
                <a:uFillTx/>
                <a:latin typeface="Bariol Bold"/>
                <a:cs typeface="Bariol Bold"/>
              </a:rPr>
              <a:t>IDDSI</a:t>
            </a:r>
            <a:r>
              <a:rPr lang="nl-BE" sz="3200" b="1" dirty="0">
                <a:solidFill>
                  <a:srgbClr val="4F2683"/>
                </a:solidFill>
                <a:latin typeface="Bariol Bold"/>
                <a:cs typeface="Bariol Bold"/>
              </a:rPr>
              <a:t>-RAAMWERK</a:t>
            </a:r>
            <a:endParaRPr lang="nl-BE" sz="3200" b="1" i="0" u="none" strike="noStrike" cap="none" baseline="0" dirty="0">
              <a:solidFill>
                <a:srgbClr val="4F2683"/>
              </a:solidFill>
              <a:uFillTx/>
              <a:latin typeface="Bariol Bold"/>
              <a:cs typeface="Bariol Bold"/>
            </a:endParaRPr>
          </a:p>
        </p:txBody>
      </p:sp>
      <p:pic>
        <p:nvPicPr>
          <p:cNvPr id="32" name="Afbeelding 31" descr="NUTR_2019_NUTILIS_POS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83" y="8264591"/>
            <a:ext cx="1299482" cy="674648"/>
          </a:xfrm>
          <a:prstGeom prst="rect">
            <a:avLst/>
          </a:prstGeom>
        </p:spPr>
      </p:pic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5641EDA2-559B-4A6B-B3A1-0D82F0D84671}"/>
              </a:ext>
            </a:extLst>
          </p:cNvPr>
          <p:cNvCxnSpPr/>
          <p:nvPr/>
        </p:nvCxnSpPr>
        <p:spPr>
          <a:xfrm>
            <a:off x="3001810" y="1247071"/>
            <a:ext cx="0" cy="2253049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2">
            <a:extLst>
              <a:ext uri="{FF2B5EF4-FFF2-40B4-BE49-F238E27FC236}">
                <a16:creationId xmlns:a16="http://schemas.microsoft.com/office/drawing/2014/main" id="{242B7AAC-5766-436F-81D2-A93934AE5706}"/>
              </a:ext>
            </a:extLst>
          </p:cNvPr>
          <p:cNvSpPr txBox="1"/>
          <p:nvPr/>
        </p:nvSpPr>
        <p:spPr>
          <a:xfrm>
            <a:off x="159063" y="3632614"/>
            <a:ext cx="6440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2200" dirty="0">
                <a:solidFill>
                  <a:srgbClr val="1C80CA"/>
                </a:solidFill>
                <a:latin typeface="Bariol Bold"/>
                <a:cs typeface="Bariol Bold"/>
              </a:rPr>
              <a:t>Gebruik van Nutilis Clear en Nutilis Powder in combinatie met het IDDSI-raamwerk</a:t>
            </a:r>
            <a:r>
              <a:rPr lang="nl-BE" sz="1500" baseline="50000" dirty="0">
                <a:solidFill>
                  <a:srgbClr val="1C80CA"/>
                </a:solidFill>
                <a:latin typeface="Bariol Bold"/>
                <a:cs typeface="Bariol Bold"/>
              </a:rPr>
              <a:t>2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29C1CDE2-0A5A-40E0-A432-D794A98B1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322925"/>
              </p:ext>
            </p:extLst>
          </p:nvPr>
        </p:nvGraphicFramePr>
        <p:xfrm>
          <a:off x="273782" y="4553663"/>
          <a:ext cx="3060001" cy="23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2642">
                  <a:extLst>
                    <a:ext uri="{9D8B030D-6E8A-4147-A177-3AD203B41FA5}">
                      <a16:colId xmlns:a16="http://schemas.microsoft.com/office/drawing/2014/main" val="3362436723"/>
                    </a:ext>
                  </a:extLst>
                </a:gridCol>
                <a:gridCol w="1201129">
                  <a:extLst>
                    <a:ext uri="{9D8B030D-6E8A-4147-A177-3AD203B41FA5}">
                      <a16:colId xmlns:a16="http://schemas.microsoft.com/office/drawing/2014/main" val="330430174"/>
                    </a:ext>
                  </a:extLst>
                </a:gridCol>
                <a:gridCol w="338115">
                  <a:extLst>
                    <a:ext uri="{9D8B030D-6E8A-4147-A177-3AD203B41FA5}">
                      <a16:colId xmlns:a16="http://schemas.microsoft.com/office/drawing/2014/main" val="1115366147"/>
                    </a:ext>
                  </a:extLst>
                </a:gridCol>
                <a:gridCol w="338115">
                  <a:extLst>
                    <a:ext uri="{9D8B030D-6E8A-4147-A177-3AD203B41FA5}">
                      <a16:colId xmlns:a16="http://schemas.microsoft.com/office/drawing/2014/main" val="28738471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Nutilis </a:t>
                      </a:r>
                      <a:b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</a:br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Clear</a:t>
                      </a:r>
                    </a:p>
                  </a:txBody>
                  <a:tcPr marL="36000" marR="36000" marT="18000" marB="25200" anchor="ctr">
                    <a:lnL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A0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i="0" u="none" strike="noStrike" cap="none" baseline="0" dirty="0" err="1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Aantal</a:t>
                      </a:r>
                      <a:r>
                        <a:rPr lang="fr-FR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 </a:t>
                      </a:r>
                      <a:r>
                        <a:rPr lang="fr-FR" sz="1000" b="1" i="0" u="none" strike="noStrike" cap="none" baseline="0" dirty="0" err="1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maatschepjes</a:t>
                      </a:r>
                      <a:r>
                        <a:rPr lang="fr-FR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 </a:t>
                      </a:r>
                      <a:br>
                        <a:rPr lang="fr-FR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</a:br>
                      <a:r>
                        <a:rPr lang="fr-FR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3 g </a:t>
                      </a:r>
                      <a:r>
                        <a:rPr lang="fr-FR" sz="1000" b="0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(</a:t>
                      </a:r>
                      <a:r>
                        <a:rPr lang="fr-FR" sz="1000" b="0" i="0" u="none" strike="noStrike" cap="none" baseline="0" dirty="0" err="1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voor</a:t>
                      </a:r>
                      <a:r>
                        <a:rPr lang="fr-FR" sz="1000" b="0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 200 ml)</a:t>
                      </a:r>
                      <a:endParaRPr lang="nl-BE" sz="1000" b="0" i="0" u="none" strike="noStrike" cap="none" baseline="0" dirty="0">
                        <a:solidFill>
                          <a:schemeClr val="bg1"/>
                        </a:solidFill>
                        <a:uFillTx/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A0D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IDDSI-level</a:t>
                      </a:r>
                    </a:p>
                  </a:txBody>
                  <a:tcPr marL="36000" marR="36000" marT="18000" marB="25200"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A0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90473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nl-NL" sz="1000" b="1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Bold"/>
                          <a:cs typeface="Bariol Bold"/>
                        </a:rPr>
                        <a:t>Water</a:t>
                      </a:r>
                    </a:p>
                    <a:p>
                      <a:pPr algn="l"/>
                      <a:r>
                        <a:rPr lang="nl-NL" sz="10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Bold"/>
                          <a:cs typeface="Bariol Bold"/>
                        </a:rPr>
                        <a:t>(kamertemperatuur)</a:t>
                      </a:r>
                      <a:endParaRPr lang="nl-BE" sz="1000" b="0" i="0" u="none" strike="noStrike" cap="none" baseline="0" dirty="0">
                        <a:solidFill>
                          <a:srgbClr val="4F2683"/>
                        </a:solidFill>
                        <a:uFillTx/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0,5 maatschepje</a:t>
                      </a:r>
                    </a:p>
                  </a:txBody>
                  <a:tcPr marL="36000" marR="36000" marT="18000" marB="252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2895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 maatschepje*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5A5B5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5A5B5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7187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BE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357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BE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3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833915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fr-BE" sz="1000" b="1" kern="1200" dirty="0" err="1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Thee</a:t>
                      </a:r>
                      <a:endParaRPr lang="nl-NL" sz="1000" b="1" kern="1200" dirty="0">
                        <a:solidFill>
                          <a:srgbClr val="4F2683"/>
                        </a:solidFill>
                        <a:effectLst/>
                        <a:latin typeface="Bariol Bold"/>
                        <a:ea typeface="+mn-ea"/>
                        <a:cs typeface="Bariol Bold"/>
                      </a:endParaRPr>
                    </a:p>
                    <a:p>
                      <a:pPr algn="l"/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(45°</a:t>
                      </a:r>
                      <a:r>
                        <a:rPr lang="fr-BE" sz="1000" kern="1200" baseline="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 C </a:t>
                      </a:r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met </a:t>
                      </a:r>
                      <a:b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</a:br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25 ml volle melk </a:t>
                      </a:r>
                      <a:b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</a:br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en 4 g suiker)</a:t>
                      </a:r>
                      <a:endParaRPr lang="nl-NL" sz="1000" kern="1200" dirty="0">
                        <a:solidFill>
                          <a:srgbClr val="4F2683"/>
                        </a:solidFill>
                        <a:effectLst/>
                        <a:latin typeface="Bariol Bold"/>
                        <a:ea typeface="+mn-ea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0,5 maatschepje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0590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 maatschepje*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5A5B5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5A5B5D">
                          <a:lumMod val="20000"/>
                          <a:lumOff val="8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80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2462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3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57058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/>
                      <a:r>
                        <a:rPr lang="en-US" sz="1000" b="1" dirty="0" err="1">
                          <a:solidFill>
                            <a:srgbClr val="4F2683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Sinaasappelsap</a:t>
                      </a:r>
                      <a:r>
                        <a:rPr lang="en-US" sz="1000" b="1" dirty="0">
                          <a:solidFill>
                            <a:srgbClr val="4F2683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**</a:t>
                      </a:r>
                      <a:br>
                        <a:rPr lang="en-US" sz="100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</a:br>
                      <a:r>
                        <a:rPr lang="en-US" sz="100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(</a:t>
                      </a:r>
                      <a:r>
                        <a:rPr lang="en-US" sz="1000" dirty="0" err="1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kamertemperatuur</a:t>
                      </a:r>
                      <a:r>
                        <a:rPr lang="en-US" sz="100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)</a:t>
                      </a:r>
                      <a:endParaRPr lang="fr-BE" sz="100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0,5 maatschepje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3192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 maatschepje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10273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nl-BE" sz="1000" b="0" i="0" u="none" strike="noStrike" cap="none" baseline="0" dirty="0">
                        <a:solidFill>
                          <a:schemeClr val="tx2"/>
                        </a:solidFill>
                        <a:uFillTx/>
                        <a:latin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3 maatschepjes</a:t>
                      </a:r>
                    </a:p>
                  </a:txBody>
                  <a:tcPr marL="36000" marR="36000" marT="18000" marB="25200">
                    <a:lnB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A1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585923"/>
                  </a:ext>
                </a:extLst>
              </a:tr>
            </a:tbl>
          </a:graphicData>
        </a:graphic>
      </p:graphicFrame>
      <p:graphicFrame>
        <p:nvGraphicFramePr>
          <p:cNvPr id="36" name="Table 42">
            <a:extLst>
              <a:ext uri="{FF2B5EF4-FFF2-40B4-BE49-F238E27FC236}">
                <a16:creationId xmlns:a16="http://schemas.microsoft.com/office/drawing/2014/main" id="{6C10656C-D7D5-4D3B-BC63-3C88ABB4B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86639"/>
              </p:ext>
            </p:extLst>
          </p:nvPr>
        </p:nvGraphicFramePr>
        <p:xfrm>
          <a:off x="273304" y="1712585"/>
          <a:ext cx="6303626" cy="1534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0518">
                  <a:extLst>
                    <a:ext uri="{9D8B030D-6E8A-4147-A177-3AD203B41FA5}">
                      <a16:colId xmlns:a16="http://schemas.microsoft.com/office/drawing/2014/main" val="1410368003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4141345567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2567448877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731850676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3976077694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3677013330"/>
                    </a:ext>
                  </a:extLst>
                </a:gridCol>
                <a:gridCol w="900518">
                  <a:extLst>
                    <a:ext uri="{9D8B030D-6E8A-4147-A177-3AD203B41FA5}">
                      <a16:colId xmlns:a16="http://schemas.microsoft.com/office/drawing/2014/main" val="920796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575102"/>
                  </a:ext>
                </a:extLst>
              </a:tr>
              <a:tr h="122252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000" dirty="0">
                          <a:solidFill>
                            <a:srgbClr val="4F2683"/>
                          </a:solidFill>
                          <a:latin typeface="Bariol Regular"/>
                          <a:cs typeface="Bariol Regular"/>
                        </a:rPr>
                        <a:t>Naam van het product</a:t>
                      </a:r>
                      <a:endParaRPr lang="fr-BE" sz="1000" dirty="0">
                        <a:solidFill>
                          <a:srgbClr val="4F2683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Clear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Powder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Complete Stage 1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Complete Stage 2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Fruit Stage 3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Nutilis</a:t>
                      </a:r>
                      <a:r>
                        <a:rPr lang="en-US" sz="1000" b="1" dirty="0">
                          <a:solidFill>
                            <a:schemeClr val="tx2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 Aqua</a:t>
                      </a:r>
                      <a:endParaRPr lang="fr-BE" sz="1000" b="1" dirty="0">
                        <a:solidFill>
                          <a:schemeClr val="tx2"/>
                        </a:solidFill>
                        <a:latin typeface="Bariol Bold"/>
                        <a:ea typeface="Lato Semibold" panose="020F0502020204030203" pitchFamily="34" charset="0"/>
                        <a:cs typeface="Bariol Bold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405221"/>
                  </a:ext>
                </a:extLst>
              </a:tr>
              <a:tr h="170346">
                <a:tc>
                  <a:txBody>
                    <a:bodyPr/>
                    <a:lstStyle/>
                    <a:p>
                      <a:pPr marL="0" indent="0" algn="ctr" defTabSz="457200" rtl="0" eaLnBrk="1" latinLnBrk="0" hangingPunct="1"/>
                      <a:r>
                        <a:rPr lang="en-US" sz="1000" kern="1200" dirty="0" err="1">
                          <a:solidFill>
                            <a:srgbClr val="4F2683"/>
                          </a:solidFill>
                          <a:latin typeface="Bariol Regular"/>
                          <a:ea typeface="+mn-ea"/>
                          <a:cs typeface="Bariol Regular"/>
                        </a:rPr>
                        <a:t>Inhoud</a:t>
                      </a:r>
                      <a:endParaRPr lang="fr-BE" sz="1000" kern="1200" dirty="0">
                        <a:solidFill>
                          <a:srgbClr val="4F2683"/>
                        </a:solidFill>
                        <a:latin typeface="Bariol Regular"/>
                        <a:ea typeface="+mn-ea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175 g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300 g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125 ml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125 g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150 g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125 g</a:t>
                      </a:r>
                      <a:endParaRPr lang="fr-BE" sz="1000" dirty="0">
                        <a:solidFill>
                          <a:schemeClr val="bg2">
                            <a:lumMod val="75000"/>
                          </a:schemeClr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6238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IDDSI-level</a:t>
                      </a:r>
                      <a:endParaRPr lang="fr-BE" sz="1000" b="1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– </a:t>
                      </a:r>
                      <a:endParaRPr lang="fr-B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Bariol Regular"/>
                          <a:cs typeface="Bariol Regular"/>
                        </a:rPr>
                        <a:t>–</a:t>
                      </a:r>
                      <a:endParaRPr lang="fr-BE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70247"/>
                  </a:ext>
                </a:extLst>
              </a:tr>
            </a:tbl>
          </a:graphicData>
        </a:graphic>
      </p:graphicFrame>
      <p:pic>
        <p:nvPicPr>
          <p:cNvPr id="48" name="Picture 51">
            <a:extLst>
              <a:ext uri="{FF2B5EF4-FFF2-40B4-BE49-F238E27FC236}">
                <a16:creationId xmlns:a16="http://schemas.microsoft.com/office/drawing/2014/main" id="{54A84BAF-041C-43B4-A458-9F66B5EE6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390" y="1435102"/>
            <a:ext cx="811668" cy="790857"/>
          </a:xfrm>
          <a:prstGeom prst="rect">
            <a:avLst/>
          </a:prstGeom>
        </p:spPr>
      </p:pic>
      <p:pic>
        <p:nvPicPr>
          <p:cNvPr id="49" name="Picture 52">
            <a:extLst>
              <a:ext uri="{FF2B5EF4-FFF2-40B4-BE49-F238E27FC236}">
                <a16:creationId xmlns:a16="http://schemas.microsoft.com/office/drawing/2014/main" id="{7A8EC487-C64C-487B-A7EE-4EF4241EC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070" y="1201334"/>
            <a:ext cx="738832" cy="1168617"/>
          </a:xfrm>
          <a:prstGeom prst="rect">
            <a:avLst/>
          </a:prstGeom>
        </p:spPr>
      </p:pic>
      <p:pic>
        <p:nvPicPr>
          <p:cNvPr id="50" name="Picture 53">
            <a:extLst>
              <a:ext uri="{FF2B5EF4-FFF2-40B4-BE49-F238E27FC236}">
                <a16:creationId xmlns:a16="http://schemas.microsoft.com/office/drawing/2014/main" id="{32FEB12C-BF78-4655-AD3E-E681ADB5A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342" y="1322886"/>
            <a:ext cx="370158" cy="797013"/>
          </a:xfrm>
          <a:prstGeom prst="rect">
            <a:avLst/>
          </a:prstGeom>
        </p:spPr>
      </p:pic>
      <p:pic>
        <p:nvPicPr>
          <p:cNvPr id="51" name="Picture 54">
            <a:extLst>
              <a:ext uri="{FF2B5EF4-FFF2-40B4-BE49-F238E27FC236}">
                <a16:creationId xmlns:a16="http://schemas.microsoft.com/office/drawing/2014/main" id="{22980989-18BB-40FF-9A58-16050DB2D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6" y="1173357"/>
            <a:ext cx="1053305" cy="1108156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77EC4B8D-4A59-4981-BB4D-5CCF3BB2E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345" y="1301142"/>
            <a:ext cx="811668" cy="861699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63378" y="6999463"/>
            <a:ext cx="3140221" cy="11105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08000" indent="-108000">
              <a:spcAft>
                <a:spcPts val="1100"/>
              </a:spcAft>
            </a:pPr>
            <a:r>
              <a:rPr lang="nl-NL" sz="700" b="1" spc="10" dirty="0">
                <a:solidFill>
                  <a:schemeClr val="tx2"/>
                </a:solidFill>
                <a:latin typeface="Bariol Regular"/>
                <a:cs typeface="Bariol Regular"/>
              </a:rPr>
              <a:t>1.</a:t>
            </a: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	De resultaten werden verkregen bij kamertemperatuur. Deze hangen af van de temperatuur van de omgeving. Daarom kunnen producten die bij hogere of lagere temperaturen worden geconsumeerd, een andere IDDSI-level hebben. </a:t>
            </a:r>
            <a:b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</a:b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De resultaten zijn gebaseerd op een dubbele meting van een productiebatch. </a:t>
            </a:r>
            <a:b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</a:b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Niet-specifieke dysfagieproducten worden niet gecontroleerd op de viscositeitskwaliteit. </a:t>
            </a:r>
            <a:b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</a:b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Deze viscositeit kan variëren tussen partijen.</a:t>
            </a:r>
          </a:p>
          <a:p>
            <a:pPr marL="108000" indent="-108000">
              <a:spcAft>
                <a:spcPts val="1100"/>
              </a:spcAft>
            </a:pPr>
            <a:r>
              <a:rPr lang="nl-NL" sz="700" b="1" spc="10" dirty="0">
                <a:solidFill>
                  <a:schemeClr val="tx2"/>
                </a:solidFill>
                <a:latin typeface="Bariol Regular"/>
                <a:cs typeface="Bariol Regular"/>
              </a:rPr>
              <a:t>2.</a:t>
            </a: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	Om er zeker van te zijn dat het poeder volledig is opgelost, worden de IDDSI-tests 60 minuten na oplossing van het poeder uitgevoerd. De tijd na het oplossen kan impact hebben op de dikte van het product en dus op het IDDSI-level.</a:t>
            </a:r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29C1CDE2-0A5A-40E0-A432-D794A98B1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11039"/>
              </p:ext>
            </p:extLst>
          </p:nvPr>
        </p:nvGraphicFramePr>
        <p:xfrm>
          <a:off x="3524422" y="4552341"/>
          <a:ext cx="3060000" cy="323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210">
                  <a:extLst>
                    <a:ext uri="{9D8B030D-6E8A-4147-A177-3AD203B41FA5}">
                      <a16:colId xmlns:a16="http://schemas.microsoft.com/office/drawing/2014/main" val="3362436723"/>
                    </a:ext>
                  </a:extLst>
                </a:gridCol>
                <a:gridCol w="1223357">
                  <a:extLst>
                    <a:ext uri="{9D8B030D-6E8A-4147-A177-3AD203B41FA5}">
                      <a16:colId xmlns:a16="http://schemas.microsoft.com/office/drawing/2014/main" val="330430174"/>
                    </a:ext>
                  </a:extLst>
                </a:gridCol>
                <a:gridCol w="684433">
                  <a:extLst>
                    <a:ext uri="{9D8B030D-6E8A-4147-A177-3AD203B41FA5}">
                      <a16:colId xmlns:a16="http://schemas.microsoft.com/office/drawing/2014/main" val="11153661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BE" sz="1000" b="1" dirty="0">
                          <a:solidFill>
                            <a:schemeClr val="bg1"/>
                          </a:solidFill>
                          <a:latin typeface="Bariol Bold"/>
                          <a:cs typeface="Bariol Bold"/>
                        </a:rPr>
                        <a:t>Nutilis </a:t>
                      </a:r>
                      <a:br>
                        <a:rPr lang="fr-BE" sz="1000" b="1" dirty="0">
                          <a:solidFill>
                            <a:schemeClr val="bg1"/>
                          </a:solidFill>
                          <a:latin typeface="Bariol Bold"/>
                          <a:cs typeface="Bariol Bold"/>
                        </a:rPr>
                      </a:br>
                      <a:r>
                        <a:rPr lang="fr-BE" sz="1000" b="1" dirty="0">
                          <a:solidFill>
                            <a:schemeClr val="bg1"/>
                          </a:solidFill>
                          <a:latin typeface="Bariol Bold"/>
                          <a:cs typeface="Bariol Bold"/>
                        </a:rPr>
                        <a:t>Powder</a:t>
                      </a:r>
                    </a:p>
                  </a:txBody>
                  <a:tcPr marL="36000" marR="36000" marT="18000" marB="25200" anchor="ctr">
                    <a:lnL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2B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Aantal maatschepjes </a:t>
                      </a:r>
                      <a:b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</a:br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4 g </a:t>
                      </a:r>
                      <a:r>
                        <a:rPr lang="nl-BE" sz="1000" b="0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(voor 200 ml)</a:t>
                      </a:r>
                    </a:p>
                  </a:txBody>
                  <a:tcPr marL="36000" marR="36000" marT="18000" marB="252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2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00" b="1" i="0" u="none" strike="noStrike" cap="none" baseline="0" dirty="0">
                          <a:solidFill>
                            <a:schemeClr val="bg1"/>
                          </a:solidFill>
                          <a:uFillTx/>
                          <a:latin typeface="Bariol Bold"/>
                          <a:cs typeface="Bariol Bold"/>
                        </a:rPr>
                        <a:t>IDDSI-level</a:t>
                      </a:r>
                    </a:p>
                  </a:txBody>
                  <a:tcPr marL="36000" marR="36000" marT="18000" marB="25200" anchor="ctr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82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63039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fr-BE" sz="1000" b="1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Water</a:t>
                      </a:r>
                      <a:endParaRPr lang="fr-BE" sz="1000" b="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  <a:p>
                      <a:pPr algn="l"/>
                      <a:r>
                        <a:rPr lang="fr-BE" sz="1000" b="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(kamertemperatuur)</a:t>
                      </a: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1,5 maatschepje</a:t>
                      </a:r>
                    </a:p>
                  </a:txBody>
                  <a:tcPr marL="36000" marR="36000" marT="18000" marB="252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42021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4F268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3447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4F268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3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9104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4F268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6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69912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fr-BE" sz="1000" b="1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Melk</a:t>
                      </a:r>
                      <a:endParaRPr lang="fr-BE" sz="1000" b="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  <a:p>
                      <a:pPr algn="l">
                        <a:tabLst>
                          <a:tab pos="2062163" algn="l"/>
                        </a:tabLst>
                      </a:pPr>
                      <a:r>
                        <a:rPr lang="fr-BE" sz="1000" b="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(kamertemperatuur)</a:t>
                      </a: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1,5 maatschepje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2,5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4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7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000" b="1" dirty="0" err="1">
                          <a:solidFill>
                            <a:srgbClr val="4F2683"/>
                          </a:solidFill>
                          <a:latin typeface="Bariol Bold"/>
                          <a:ea typeface="Lato Semibold" panose="020F0502020204030203" pitchFamily="34" charset="0"/>
                          <a:cs typeface="Bariol Bold"/>
                        </a:rPr>
                        <a:t>Sinaasappelsap</a:t>
                      </a:r>
                      <a:endParaRPr lang="fr-BE" sz="1000" b="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  <a:p>
                      <a:pPr algn="l"/>
                      <a:r>
                        <a:rPr lang="fr-BE" sz="1000" b="0" dirty="0">
                          <a:solidFill>
                            <a:srgbClr val="4F2683"/>
                          </a:solidFill>
                          <a:latin typeface="Bariol Bold"/>
                          <a:cs typeface="Bariol Bold"/>
                        </a:rPr>
                        <a:t>(kamertemperatuur)</a:t>
                      </a: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1,5 maatschepje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2,5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4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6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fr-BE" sz="1000" b="1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Thee</a:t>
                      </a:r>
                      <a:endParaRPr lang="fr-BE" sz="1000" b="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  <a:p>
                      <a:pPr algn="l"/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(45° C met melk</a:t>
                      </a:r>
                      <a:b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</a:br>
                      <a:r>
                        <a:rPr lang="fr-BE" sz="1000" kern="1200" dirty="0">
                          <a:solidFill>
                            <a:srgbClr val="4F2683"/>
                          </a:solidFill>
                          <a:effectLst/>
                          <a:latin typeface="Bariol Bold"/>
                          <a:ea typeface="+mn-ea"/>
                          <a:cs typeface="Bariol Bold"/>
                        </a:rPr>
                        <a:t>en suiker) </a:t>
                      </a:r>
                      <a:endParaRPr lang="fr-BE" sz="1000" b="0" dirty="0">
                        <a:solidFill>
                          <a:srgbClr val="4F2683"/>
                        </a:solidFill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L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1,5 maatschepje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900" b="1" dirty="0">
                        <a:solidFill>
                          <a:schemeClr val="bg1"/>
                        </a:solidFill>
                        <a:highlight>
                          <a:srgbClr val="808080"/>
                        </a:highlight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2 maatschepjes</a:t>
                      </a:r>
                    </a:p>
                  </a:txBody>
                  <a:tcPr marL="36000" marR="36000" marT="18000" marB="2520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3 maatschepjes</a:t>
                      </a:r>
                    </a:p>
                  </a:txBody>
                  <a:tcPr marL="36000" marR="36000" marT="18000" marB="25200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fr-BE" sz="900" b="0" dirty="0">
                        <a:solidFill>
                          <a:srgbClr val="4F2683"/>
                        </a:solidFill>
                      </a:endParaRPr>
                    </a:p>
                  </a:txBody>
                  <a:tcPr marL="36000" marR="36000" marT="7200" marB="1440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nl-BE" sz="900" b="0" i="0" u="none" strike="noStrike" cap="none" baseline="0" dirty="0">
                          <a:solidFill>
                            <a:schemeClr val="tx2"/>
                          </a:solidFill>
                          <a:uFillTx/>
                          <a:latin typeface="Bariol Regular"/>
                          <a:cs typeface="Bariol Regular"/>
                        </a:rPr>
                        <a:t>6 maatschepjes</a:t>
                      </a:r>
                    </a:p>
                  </a:txBody>
                  <a:tcPr marL="36000" marR="36000" marT="18000" marB="25200">
                    <a:lnB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900" b="1" dirty="0">
                        <a:latin typeface="Bariol Bold"/>
                        <a:cs typeface="Bariol Bold"/>
                      </a:endParaRPr>
                    </a:p>
                  </a:txBody>
                  <a:tcPr marL="36000" marR="36000" marT="18000" marB="25200">
                    <a:lnR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82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hthoek 4"/>
          <p:cNvSpPr/>
          <p:nvPr/>
        </p:nvSpPr>
        <p:spPr>
          <a:xfrm>
            <a:off x="1234440" y="8564468"/>
            <a:ext cx="3789680" cy="44114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108000" indent="-108000">
              <a:spcAft>
                <a:spcPts val="200"/>
              </a:spcAft>
            </a:pPr>
            <a:r>
              <a:rPr lang="nl-NL" sz="700" b="1" dirty="0">
                <a:solidFill>
                  <a:schemeClr val="tx2"/>
                </a:solidFill>
                <a:latin typeface="Bariol Regular"/>
                <a:cs typeface="Bariol Regular"/>
              </a:rPr>
              <a:t>*	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Dosering met 3 g </a:t>
            </a:r>
            <a:r>
              <a:rPr lang="nl-NL" sz="700" dirty="0" err="1">
                <a:solidFill>
                  <a:schemeClr val="tx2"/>
                </a:solidFill>
                <a:latin typeface="Bariol Regular"/>
                <a:cs typeface="Bariol Regular"/>
              </a:rPr>
              <a:t>Nutilis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 </a:t>
            </a:r>
            <a:r>
              <a:rPr lang="nl-NL" sz="700" dirty="0" err="1">
                <a:solidFill>
                  <a:schemeClr val="tx2"/>
                </a:solidFill>
                <a:latin typeface="Bariol Regular"/>
                <a:cs typeface="Bariol Regular"/>
              </a:rPr>
              <a:t>Clear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 resulteert in een consistentie op het afkappunt van IDDSI-level 2 en 3.</a:t>
            </a:r>
            <a:endParaRPr lang="nl-NL" sz="700" dirty="0">
              <a:latin typeface="Bariol Regular"/>
              <a:cs typeface="Bariol Regular"/>
            </a:endParaRPr>
          </a:p>
          <a:p>
            <a:pPr marL="108000" indent="-108000">
              <a:spcAft>
                <a:spcPts val="200"/>
              </a:spcAft>
            </a:pPr>
            <a:r>
              <a:rPr lang="nl-NL" sz="700" b="1" dirty="0">
                <a:solidFill>
                  <a:schemeClr val="tx2"/>
                </a:solidFill>
                <a:latin typeface="Bariol Regular"/>
                <a:cs typeface="Bariol Regular"/>
              </a:rPr>
              <a:t>**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	IDDSI-level 2 is bij toepassing op sinaasappelsap niet te bereiken met de 1,5 g en/of 3 g dosering van het nieuwe maatschepje</a:t>
            </a:r>
          </a:p>
        </p:txBody>
      </p:sp>
      <p:pic>
        <p:nvPicPr>
          <p:cNvPr id="2" name="Afbeelding 1" descr="Nutilis Clear 175 gram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4" y="4213576"/>
            <a:ext cx="756931" cy="794457"/>
          </a:xfrm>
          <a:prstGeom prst="rect">
            <a:avLst/>
          </a:prstGeom>
        </p:spPr>
      </p:pic>
      <p:pic>
        <p:nvPicPr>
          <p:cNvPr id="35" name="Afbeelding 34" descr="Nutilis Powder 300 gram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2451" r="10053" b="8171"/>
          <a:stretch/>
        </p:blipFill>
        <p:spPr>
          <a:xfrm>
            <a:off x="2184400" y="1274233"/>
            <a:ext cx="695250" cy="863600"/>
          </a:xfrm>
          <a:prstGeom prst="rect">
            <a:avLst/>
          </a:prstGeom>
        </p:spPr>
      </p:pic>
      <p:pic>
        <p:nvPicPr>
          <p:cNvPr id="38" name="Afbeelding 37" descr="Nutilis Powder 300 gram.ps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12451" r="10053" b="8171"/>
          <a:stretch/>
        </p:blipFill>
        <p:spPr>
          <a:xfrm>
            <a:off x="3957555" y="4307607"/>
            <a:ext cx="475275" cy="590359"/>
          </a:xfrm>
          <a:prstGeom prst="rect">
            <a:avLst/>
          </a:prstGeom>
        </p:spPr>
      </p:pic>
      <p:pic>
        <p:nvPicPr>
          <p:cNvPr id="28" name="Afbeelding 27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3" y="2880851"/>
            <a:ext cx="376420" cy="376420"/>
          </a:xfrm>
          <a:prstGeom prst="rect">
            <a:avLst/>
          </a:prstGeom>
        </p:spPr>
      </p:pic>
      <p:pic>
        <p:nvPicPr>
          <p:cNvPr id="39" name="Afbeelding 38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15" y="2880851"/>
            <a:ext cx="376420" cy="376420"/>
          </a:xfrm>
          <a:prstGeom prst="rect">
            <a:avLst/>
          </a:prstGeom>
        </p:spPr>
      </p:pic>
      <p:pic>
        <p:nvPicPr>
          <p:cNvPr id="40" name="Afbeelding 39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20" y="2878456"/>
            <a:ext cx="381208" cy="381212"/>
          </a:xfrm>
          <a:prstGeom prst="rect">
            <a:avLst/>
          </a:prstGeom>
        </p:spPr>
      </p:pic>
      <p:pic>
        <p:nvPicPr>
          <p:cNvPr id="41" name="Afbeelding 40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59" y="2878456"/>
            <a:ext cx="381208" cy="381212"/>
          </a:xfrm>
          <a:prstGeom prst="rect">
            <a:avLst/>
          </a:prstGeom>
        </p:spPr>
      </p:pic>
      <p:pic>
        <p:nvPicPr>
          <p:cNvPr id="44" name="Afbeelding 43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13" y="2880851"/>
            <a:ext cx="376420" cy="376420"/>
          </a:xfrm>
          <a:prstGeom prst="rect">
            <a:avLst/>
          </a:prstGeom>
        </p:spPr>
      </p:pic>
      <p:pic>
        <p:nvPicPr>
          <p:cNvPr id="52" name="Afbeelding 51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59" y="2878456"/>
            <a:ext cx="381208" cy="381212"/>
          </a:xfrm>
          <a:prstGeom prst="rect">
            <a:avLst/>
          </a:prstGeom>
        </p:spPr>
      </p:pic>
      <p:pic>
        <p:nvPicPr>
          <p:cNvPr id="54" name="Afbeelding 53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20" y="2880851"/>
            <a:ext cx="376420" cy="376420"/>
          </a:xfrm>
          <a:prstGeom prst="rect">
            <a:avLst/>
          </a:prstGeom>
        </p:spPr>
      </p:pic>
      <p:pic>
        <p:nvPicPr>
          <p:cNvPr id="55" name="Afbeelding 54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32" y="2880851"/>
            <a:ext cx="376420" cy="376420"/>
          </a:xfrm>
          <a:prstGeom prst="rect">
            <a:avLst/>
          </a:prstGeom>
        </p:spPr>
      </p:pic>
      <p:pic>
        <p:nvPicPr>
          <p:cNvPr id="56" name="Afbeelding 55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4883786"/>
            <a:ext cx="209962" cy="209962"/>
          </a:xfrm>
          <a:prstGeom prst="rect">
            <a:avLst/>
          </a:prstGeom>
        </p:spPr>
      </p:pic>
      <p:pic>
        <p:nvPicPr>
          <p:cNvPr id="57" name="Afbeelding 56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5430658"/>
            <a:ext cx="209962" cy="209962"/>
          </a:xfrm>
          <a:prstGeom prst="rect">
            <a:avLst/>
          </a:prstGeom>
        </p:spPr>
      </p:pic>
      <p:pic>
        <p:nvPicPr>
          <p:cNvPr id="58" name="Afbeelding 57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47" y="5067171"/>
            <a:ext cx="207520" cy="207520"/>
          </a:xfrm>
          <a:prstGeom prst="rect">
            <a:avLst/>
          </a:prstGeom>
        </p:spPr>
      </p:pic>
      <p:pic>
        <p:nvPicPr>
          <p:cNvPr id="59" name="Afbeelding 58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5606497"/>
            <a:ext cx="209962" cy="209962"/>
          </a:xfrm>
          <a:prstGeom prst="rect">
            <a:avLst/>
          </a:prstGeom>
        </p:spPr>
      </p:pic>
      <p:pic>
        <p:nvPicPr>
          <p:cNvPr id="60" name="Afbeelding 59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47" y="5792536"/>
            <a:ext cx="207520" cy="207520"/>
          </a:xfrm>
          <a:prstGeom prst="rect">
            <a:avLst/>
          </a:prstGeom>
        </p:spPr>
      </p:pic>
      <p:pic>
        <p:nvPicPr>
          <p:cNvPr id="61" name="Afbeelding 60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6153164"/>
            <a:ext cx="209962" cy="209962"/>
          </a:xfrm>
          <a:prstGeom prst="rect">
            <a:avLst/>
          </a:prstGeom>
        </p:spPr>
      </p:pic>
      <p:pic>
        <p:nvPicPr>
          <p:cNvPr id="62" name="Afbeelding 61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6338335"/>
            <a:ext cx="209962" cy="209962"/>
          </a:xfrm>
          <a:prstGeom prst="rect">
            <a:avLst/>
          </a:prstGeom>
        </p:spPr>
      </p:pic>
      <p:pic>
        <p:nvPicPr>
          <p:cNvPr id="63" name="Afbeelding 62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35" y="6695469"/>
            <a:ext cx="209962" cy="209962"/>
          </a:xfrm>
          <a:prstGeom prst="rect">
            <a:avLst/>
          </a:prstGeom>
        </p:spPr>
      </p:pic>
      <p:pic>
        <p:nvPicPr>
          <p:cNvPr id="64" name="Afbeelding 63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64" y="5069506"/>
            <a:ext cx="212634" cy="212636"/>
          </a:xfrm>
          <a:prstGeom prst="rect">
            <a:avLst/>
          </a:prstGeom>
        </p:spPr>
      </p:pic>
      <p:pic>
        <p:nvPicPr>
          <p:cNvPr id="65" name="Afbeelding 64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64" y="5792897"/>
            <a:ext cx="212634" cy="212636"/>
          </a:xfrm>
          <a:prstGeom prst="rect">
            <a:avLst/>
          </a:prstGeom>
        </p:spPr>
      </p:pic>
      <p:pic>
        <p:nvPicPr>
          <p:cNvPr id="66" name="Afbeelding 65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26" y="5251664"/>
            <a:ext cx="212634" cy="212636"/>
          </a:xfrm>
          <a:prstGeom prst="rect">
            <a:avLst/>
          </a:prstGeom>
        </p:spPr>
      </p:pic>
      <p:pic>
        <p:nvPicPr>
          <p:cNvPr id="67" name="Afbeelding 66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26" y="5975055"/>
            <a:ext cx="212634" cy="212636"/>
          </a:xfrm>
          <a:prstGeom prst="rect">
            <a:avLst/>
          </a:prstGeom>
        </p:spPr>
      </p:pic>
      <p:pic>
        <p:nvPicPr>
          <p:cNvPr id="68" name="Afbeelding 67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226" y="6513073"/>
            <a:ext cx="212634" cy="212636"/>
          </a:xfrm>
          <a:prstGeom prst="rect">
            <a:avLst/>
          </a:prstGeom>
        </p:spPr>
      </p:pic>
      <p:pic>
        <p:nvPicPr>
          <p:cNvPr id="69" name="Afbeelding 68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4880745"/>
            <a:ext cx="211085" cy="211085"/>
          </a:xfrm>
          <a:prstGeom prst="rect">
            <a:avLst/>
          </a:prstGeom>
        </p:spPr>
      </p:pic>
      <p:pic>
        <p:nvPicPr>
          <p:cNvPr id="70" name="Afbeelding 69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58" y="5061339"/>
            <a:ext cx="208630" cy="208630"/>
          </a:xfrm>
          <a:prstGeom prst="rect">
            <a:avLst/>
          </a:prstGeom>
        </p:spPr>
      </p:pic>
      <p:pic>
        <p:nvPicPr>
          <p:cNvPr id="71" name="Afbeelding 70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21" y="5239478"/>
            <a:ext cx="213772" cy="213772"/>
          </a:xfrm>
          <a:prstGeom prst="rect">
            <a:avLst/>
          </a:prstGeom>
        </p:spPr>
      </p:pic>
      <p:pic>
        <p:nvPicPr>
          <p:cNvPr id="72" name="Afbeelding 71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5422759"/>
            <a:ext cx="211085" cy="211085"/>
          </a:xfrm>
          <a:prstGeom prst="rect">
            <a:avLst/>
          </a:prstGeom>
        </p:spPr>
      </p:pic>
      <p:pic>
        <p:nvPicPr>
          <p:cNvPr id="73" name="Afbeelding 72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5603353"/>
            <a:ext cx="211085" cy="211085"/>
          </a:xfrm>
          <a:prstGeom prst="rect">
            <a:avLst/>
          </a:prstGeom>
        </p:spPr>
      </p:pic>
      <p:pic>
        <p:nvPicPr>
          <p:cNvPr id="74" name="Afbeelding 73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58" y="5783947"/>
            <a:ext cx="208630" cy="208630"/>
          </a:xfrm>
          <a:prstGeom prst="rect">
            <a:avLst/>
          </a:prstGeom>
        </p:spPr>
      </p:pic>
      <p:pic>
        <p:nvPicPr>
          <p:cNvPr id="75" name="Afbeelding 74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21" y="5962086"/>
            <a:ext cx="213772" cy="213772"/>
          </a:xfrm>
          <a:prstGeom prst="rect">
            <a:avLst/>
          </a:prstGeom>
        </p:spPr>
      </p:pic>
      <p:pic>
        <p:nvPicPr>
          <p:cNvPr id="76" name="Afbeelding 75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6145367"/>
            <a:ext cx="211085" cy="211085"/>
          </a:xfrm>
          <a:prstGeom prst="rect">
            <a:avLst/>
          </a:prstGeom>
        </p:spPr>
      </p:pic>
      <p:pic>
        <p:nvPicPr>
          <p:cNvPr id="77" name="Afbeelding 76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6325961"/>
            <a:ext cx="211085" cy="211085"/>
          </a:xfrm>
          <a:prstGeom prst="rect">
            <a:avLst/>
          </a:prstGeom>
        </p:spPr>
      </p:pic>
      <p:pic>
        <p:nvPicPr>
          <p:cNvPr id="78" name="Afbeelding 77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58" y="6506555"/>
            <a:ext cx="208630" cy="208630"/>
          </a:xfrm>
          <a:prstGeom prst="rect">
            <a:avLst/>
          </a:prstGeom>
        </p:spPr>
      </p:pic>
      <p:pic>
        <p:nvPicPr>
          <p:cNvPr id="79" name="Afbeelding 78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21" y="6684694"/>
            <a:ext cx="213772" cy="213772"/>
          </a:xfrm>
          <a:prstGeom prst="rect">
            <a:avLst/>
          </a:prstGeom>
        </p:spPr>
      </p:pic>
      <p:pic>
        <p:nvPicPr>
          <p:cNvPr id="80" name="Afbeelding 79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6867975"/>
            <a:ext cx="211085" cy="211085"/>
          </a:xfrm>
          <a:prstGeom prst="rect">
            <a:avLst/>
          </a:prstGeom>
        </p:spPr>
      </p:pic>
      <p:pic>
        <p:nvPicPr>
          <p:cNvPr id="81" name="Afbeelding 80" descr="IDDSI-Triangle-Icon-Labels-Triangles-1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7048569"/>
            <a:ext cx="211085" cy="211085"/>
          </a:xfrm>
          <a:prstGeom prst="rect">
            <a:avLst/>
          </a:prstGeom>
        </p:spPr>
      </p:pic>
      <p:pic>
        <p:nvPicPr>
          <p:cNvPr id="82" name="Afbeelding 81" descr="IDDSI-Triangle-Icon-Labels-Triangles-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58" y="7229163"/>
            <a:ext cx="208630" cy="208630"/>
          </a:xfrm>
          <a:prstGeom prst="rect">
            <a:avLst/>
          </a:prstGeom>
        </p:spPr>
      </p:pic>
      <p:pic>
        <p:nvPicPr>
          <p:cNvPr id="83" name="Afbeelding 82" descr="IDDSI-Triangle-Icon-Labels-Triangles-3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21" y="7407302"/>
            <a:ext cx="213772" cy="213772"/>
          </a:xfrm>
          <a:prstGeom prst="rect">
            <a:avLst/>
          </a:prstGeom>
        </p:spPr>
      </p:pic>
      <p:pic>
        <p:nvPicPr>
          <p:cNvPr id="84" name="Afbeelding 83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55" y="7590586"/>
            <a:ext cx="211085" cy="2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1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68DD822C-C1C4-47AF-8820-0FB074944771}"/>
              </a:ext>
            </a:extLst>
          </p:cNvPr>
          <p:cNvSpPr txBox="1"/>
          <p:nvPr/>
        </p:nvSpPr>
        <p:spPr>
          <a:xfrm>
            <a:off x="169282" y="2993678"/>
            <a:ext cx="608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0" u="none" strike="noStrike" cap="none" baseline="0" dirty="0">
                <a:solidFill>
                  <a:srgbClr val="1C80CA"/>
                </a:solidFill>
                <a:uFillTx/>
                <a:latin typeface="Bariol Bold"/>
                <a:cs typeface="Bariol Bold"/>
              </a:rPr>
              <a:t>Over </a:t>
            </a:r>
            <a:r>
              <a:rPr lang="nl-NL" dirty="0">
                <a:solidFill>
                  <a:srgbClr val="1C80CA"/>
                </a:solidFill>
                <a:latin typeface="Bariol Bold"/>
                <a:cs typeface="Bariol Bold"/>
              </a:rPr>
              <a:t>het IDDSI-raamwerk</a:t>
            </a:r>
            <a:endParaRPr lang="nl-NL" i="0" u="none" strike="noStrike" cap="none" baseline="0" dirty="0">
              <a:solidFill>
                <a:srgbClr val="1C80CA"/>
              </a:solidFill>
              <a:uFillTx/>
              <a:latin typeface="Bariol Bold"/>
              <a:cs typeface="Bariol Bold"/>
            </a:endParaRPr>
          </a:p>
        </p:txBody>
      </p:sp>
      <p:grpSp>
        <p:nvGrpSpPr>
          <p:cNvPr id="2" name="Groeperen 1"/>
          <p:cNvGrpSpPr/>
          <p:nvPr/>
        </p:nvGrpSpPr>
        <p:grpSpPr>
          <a:xfrm>
            <a:off x="263770" y="3382106"/>
            <a:ext cx="6432248" cy="3425102"/>
            <a:chOff x="263770" y="3331301"/>
            <a:chExt cx="6432248" cy="3425102"/>
          </a:xfrm>
        </p:grpSpPr>
        <p:sp>
          <p:nvSpPr>
            <p:cNvPr id="20" name="Rond enkele hoek rechthoek 19"/>
            <p:cNvSpPr/>
            <p:nvPr/>
          </p:nvSpPr>
          <p:spPr>
            <a:xfrm flipV="1">
              <a:off x="263770" y="3331301"/>
              <a:ext cx="6269674" cy="3425102"/>
            </a:xfrm>
            <a:prstGeom prst="round1Rect">
              <a:avLst/>
            </a:prstGeom>
            <a:solidFill>
              <a:srgbClr val="E6E6E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5DFFBC2-548C-4A25-BC2D-53842086661F}"/>
                </a:ext>
              </a:extLst>
            </p:cNvPr>
            <p:cNvSpPr/>
            <p:nvPr/>
          </p:nvSpPr>
          <p:spPr>
            <a:xfrm>
              <a:off x="3770157" y="6460107"/>
              <a:ext cx="2253962" cy="213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800" b="0" i="0" u="none" strike="noStrike" cap="none" baseline="0" dirty="0">
                  <a:solidFill>
                    <a:schemeClr val="tx2"/>
                  </a:solidFill>
                  <a:uFillTx/>
                  <a:latin typeface="Bariol Regular"/>
                  <a:cs typeface="Bariol Regular"/>
                </a:rPr>
                <a:t>Bron: IDDSI-website, </a:t>
              </a:r>
              <a:r>
                <a:rPr lang="nl-NL" sz="800" b="0" i="0" u="none" strike="noStrike" cap="none" baseline="0" dirty="0">
                  <a:solidFill>
                    <a:schemeClr val="tx2"/>
                  </a:solidFill>
                  <a:uFillTx/>
                  <a:latin typeface="Bariol Regular"/>
                  <a:cs typeface="Bariol Regular"/>
                  <a:hlinkClick r:id="rId2" history="0"/>
                </a:rPr>
                <a:t>www.iddsi.org</a:t>
              </a:r>
              <a:r>
                <a:rPr lang="nl-NL" sz="800" b="0" i="0" u="none" strike="noStrike" cap="none" baseline="0" dirty="0">
                  <a:solidFill>
                    <a:schemeClr val="tx2"/>
                  </a:solidFill>
                  <a:uFillTx/>
                  <a:latin typeface="Bariol Regular"/>
                  <a:cs typeface="Bariol Regular"/>
                </a:rPr>
                <a:t>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1127398-1E9B-4952-933A-0647B55F7F53}"/>
                </a:ext>
              </a:extLst>
            </p:cNvPr>
            <p:cNvSpPr txBox="1"/>
            <p:nvPr/>
          </p:nvSpPr>
          <p:spPr>
            <a:xfrm>
              <a:off x="3605429" y="3445820"/>
              <a:ext cx="3090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b="1" u="sng" dirty="0">
                  <a:solidFill>
                    <a:schemeClr val="tx2"/>
                  </a:solidFill>
                  <a:uFill>
                    <a:solidFill>
                      <a:schemeClr val="tx2"/>
                    </a:solidFill>
                  </a:uFill>
                  <a:latin typeface="Bariol Bold"/>
                  <a:cs typeface="Bariol Bold"/>
                </a:rPr>
                <a:t>IDDSI-raamwerk</a:t>
              </a:r>
              <a:endParaRPr lang="nl-NL" sz="1400" b="1" i="0" u="sng" strike="noStrike" cap="none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latin typeface="Bariol Bold"/>
                <a:cs typeface="Bariol Bold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0CBF6E7-C79F-4E51-BF90-A5E3C3F95C64}"/>
                </a:ext>
              </a:extLst>
            </p:cNvPr>
            <p:cNvSpPr txBox="1"/>
            <p:nvPr/>
          </p:nvSpPr>
          <p:spPr>
            <a:xfrm>
              <a:off x="330679" y="3508689"/>
              <a:ext cx="3439633" cy="3195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  <a:spcAft>
                  <a:spcPts val="900"/>
                </a:spcAft>
              </a:pP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Het International </a:t>
              </a:r>
              <a:r>
                <a:rPr lang="nl-NL" sz="1200" dirty="0" err="1">
                  <a:solidFill>
                    <a:schemeClr val="tx2"/>
                  </a:solidFill>
                  <a:latin typeface="Bariol Bold"/>
                  <a:cs typeface="Bariol Bold"/>
                </a:rPr>
                <a:t>Dysphagia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</a:t>
              </a:r>
              <a:r>
                <a:rPr lang="nl-NL" sz="1200" dirty="0" err="1">
                  <a:solidFill>
                    <a:schemeClr val="tx2"/>
                  </a:solidFill>
                  <a:latin typeface="Bariol Bold"/>
                  <a:cs typeface="Bariol Bold"/>
                </a:rPr>
                <a:t>Diet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</a:t>
              </a:r>
              <a:b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dirty="0" err="1">
                  <a:solidFill>
                    <a:schemeClr val="tx2"/>
                  </a:solidFill>
                  <a:latin typeface="Bariol Bold"/>
                  <a:cs typeface="Bariol Bold"/>
                </a:rPr>
                <a:t>Standardisation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</a:t>
              </a:r>
              <a:r>
                <a:rPr lang="nl-NL" sz="1200" dirty="0" err="1">
                  <a:solidFill>
                    <a:schemeClr val="tx2"/>
                  </a:solidFill>
                  <a:latin typeface="Bariol Bold"/>
                  <a:cs typeface="Bariol Bold"/>
                </a:rPr>
                <a:t>Initiative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(IDDSI) is opgericht </a:t>
              </a:r>
              <a:b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in 2013 met het doel om </a:t>
              </a:r>
              <a:r>
                <a:rPr lang="nl-NL" sz="1200" b="1" dirty="0">
                  <a:solidFill>
                    <a:schemeClr val="tx2"/>
                  </a:solidFill>
                  <a:latin typeface="Bariol Bold"/>
                  <a:cs typeface="Bariol Bold"/>
                </a:rPr>
                <a:t>nieuwe, internationaal gestandaardiseerde terminologie en definities </a:t>
              </a:r>
              <a:br>
                <a:rPr lang="nl-NL" sz="1200" b="1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b="1" dirty="0">
                  <a:solidFill>
                    <a:schemeClr val="tx2"/>
                  </a:solidFill>
                  <a:latin typeface="Bariol Bold"/>
                  <a:cs typeface="Bariol Bold"/>
                </a:rPr>
                <a:t>te ontwikkelen om aangepaste voedings-consistenties en verdikte vloeistoffen te kunnen beschrijven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voor mensen met een slikstoornis, ongeacht leeftijd, woonplek of zorginstelling en culturen. </a:t>
              </a:r>
            </a:p>
            <a:p>
              <a:pPr>
                <a:lnSpc>
                  <a:spcPts val="1400"/>
                </a:lnSpc>
                <a:spcAft>
                  <a:spcPts val="900"/>
                </a:spcAft>
              </a:pP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Het IDDSI-raamwerk omschrijft dysfagie-gerelateerde consistenties, die bestaat uit een continuüm van </a:t>
              </a:r>
              <a:b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8 niveaus (0-7). Deze niveaus zijn elk herkenbaar </a:t>
              </a:r>
              <a:b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aan een nummer, beschrijving en kleur.</a:t>
              </a:r>
            </a:p>
            <a:p>
              <a:pPr>
                <a:lnSpc>
                  <a:spcPts val="1400"/>
                </a:lnSpc>
                <a:spcAft>
                  <a:spcPts val="900"/>
                </a:spcAft>
              </a:pPr>
              <a:r>
                <a:rPr lang="nl-NL" sz="1200" b="1" u="sng" dirty="0">
                  <a:solidFill>
                    <a:schemeClr val="tx2"/>
                  </a:solidFill>
                  <a:latin typeface="Bariol Bold"/>
                  <a:cs typeface="Bariol Bold"/>
                  <a:hlinkClick r:id="rId3"/>
                </a:rPr>
                <a:t>Klik hier 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voor een uitgebreide toelichting op </a:t>
              </a:r>
              <a:b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</a:b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het gebruik van </a:t>
              </a:r>
              <a:r>
                <a:rPr lang="nl-NL" sz="1200" dirty="0" err="1">
                  <a:solidFill>
                    <a:schemeClr val="tx2"/>
                  </a:solidFill>
                  <a:latin typeface="Bariol Bold"/>
                  <a:cs typeface="Bariol Bold"/>
                </a:rPr>
                <a:t>Nutilis</a:t>
              </a:r>
              <a:r>
                <a:rPr lang="nl-NL" sz="1200" dirty="0">
                  <a:solidFill>
                    <a:schemeClr val="tx2"/>
                  </a:solidFill>
                  <a:latin typeface="Bariol Bold"/>
                  <a:cs typeface="Bariol Bold"/>
                </a:rPr>
                <a:t> in combinatie met IDDSI.</a:t>
              </a:r>
            </a:p>
          </p:txBody>
        </p:sp>
        <p:pic>
          <p:nvPicPr>
            <p:cNvPr id="19" name="Afbeelding 18" descr="NUTN0086-schema_IDDSI-VL-NED-0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0918" y="3807438"/>
              <a:ext cx="2961322" cy="2688881"/>
            </a:xfrm>
            <a:prstGeom prst="rect">
              <a:avLst/>
            </a:prstGeom>
          </p:spPr>
        </p:pic>
      </p:grpSp>
      <p:sp>
        <p:nvSpPr>
          <p:cNvPr id="24" name="Rechthoek 23"/>
          <p:cNvSpPr/>
          <p:nvPr/>
        </p:nvSpPr>
        <p:spPr>
          <a:xfrm>
            <a:off x="256123" y="6897867"/>
            <a:ext cx="6276757" cy="3877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08000" indent="-108000">
              <a:lnSpc>
                <a:spcPts val="700"/>
              </a:lnSpc>
              <a:spcAft>
                <a:spcPts val="200"/>
              </a:spcAft>
            </a:pPr>
            <a:r>
              <a:rPr lang="nl-NL" sz="700" b="1" dirty="0">
                <a:solidFill>
                  <a:schemeClr val="tx2"/>
                </a:solidFill>
                <a:latin typeface="Bariol Regular"/>
                <a:cs typeface="Bariol Regular"/>
              </a:rPr>
              <a:t>1.	</a:t>
            </a:r>
            <a:r>
              <a:rPr lang="nl-NL" sz="700" spc="10" dirty="0">
                <a:solidFill>
                  <a:schemeClr val="tx2"/>
                </a:solidFill>
                <a:latin typeface="Bariol Regular"/>
                <a:cs typeface="Bariol Regular"/>
              </a:rPr>
              <a:t>De resultaten werden verkregen bij kamertemperatuur. Deze hangen af van de temperatuur van de omgeving. Daarom kunnen producten die bij hogere of lagere temperaturen worden geconsumeerd, een ander IDDSI-level hebben. De resultaten zijn gebaseerd op een dubbele meting van een partij. Niet-specifieke dysfagieproducten worden niet gecontroleerd op de viscositeitskwaliteit. Deze viscositeit kan variëren tussen partijen.</a:t>
            </a:r>
          </a:p>
          <a:p>
            <a:pPr marL="108000" indent="-108000">
              <a:lnSpc>
                <a:spcPts val="700"/>
              </a:lnSpc>
              <a:spcAft>
                <a:spcPts val="200"/>
              </a:spcAft>
            </a:pPr>
            <a:r>
              <a:rPr lang="nl-NL" sz="700" b="1" dirty="0">
                <a:solidFill>
                  <a:schemeClr val="tx2"/>
                </a:solidFill>
                <a:latin typeface="Bariol Regular"/>
                <a:cs typeface="Bariol Regular"/>
              </a:rPr>
              <a:t>2.	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Let op; deze producten zijn niet amylase-resistent en derhalve geen </a:t>
            </a:r>
            <a:r>
              <a:rPr lang="nl-NL" sz="700" dirty="0" err="1">
                <a:solidFill>
                  <a:schemeClr val="tx2"/>
                </a:solidFill>
                <a:latin typeface="Bariol Regular"/>
                <a:cs typeface="Bariol Regular"/>
              </a:rPr>
              <a:t>dysfagiespecifieke</a:t>
            </a:r>
            <a:r>
              <a:rPr lang="nl-NL" sz="700" dirty="0">
                <a:solidFill>
                  <a:schemeClr val="tx2"/>
                </a:solidFill>
                <a:latin typeface="Bariol Regular"/>
                <a:cs typeface="Bariol Regular"/>
              </a:rPr>
              <a:t> producten. </a:t>
            </a:r>
          </a:p>
        </p:txBody>
      </p:sp>
      <p:pic>
        <p:nvPicPr>
          <p:cNvPr id="17" name="Afbeelding 16" descr="Boog Nutric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6197"/>
            <a:ext cx="1471083" cy="1287803"/>
          </a:xfrm>
          <a:prstGeom prst="rect">
            <a:avLst/>
          </a:prstGeom>
        </p:spPr>
      </p:pic>
      <p:pic>
        <p:nvPicPr>
          <p:cNvPr id="18" name="Afbeelding 17" descr="NUTRICIA_logo_2019_Quadr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40" y="8483600"/>
            <a:ext cx="1212559" cy="40371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1A895DB-3FA4-4129-985D-309D9534BEFD}"/>
              </a:ext>
            </a:extLst>
          </p:cNvPr>
          <p:cNvSpPr txBox="1"/>
          <p:nvPr/>
        </p:nvSpPr>
        <p:spPr>
          <a:xfrm>
            <a:off x="280524" y="7430702"/>
            <a:ext cx="6425076" cy="302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Nutilis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Clear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en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Nutilis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Powder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zijn voedingen voor medisch gebruik geschikt als dieetvoeding bij dysfagie.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Nutilis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Complete Stage 1,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Nutilis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Complete Stage 2 en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Nutilis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Fruit Stage 3 zijn voedingen voor medisch gebruik, geschikt als dieetvoeding bij </a:t>
            </a:r>
            <a:r>
              <a:rPr lang="nl-NL" sz="600" dirty="0" err="1">
                <a:solidFill>
                  <a:srgbClr val="5A5B5D"/>
                </a:solidFill>
                <a:latin typeface="Bariol Regular"/>
                <a:cs typeface="Bariol Regular"/>
              </a:rPr>
              <a:t>ziektegerelateerde</a:t>
            </a: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 ondervoeding. Geschikt voor patiënten met (ver)slikproblemen. Te gebruiken onder medisch toezicht.</a:t>
            </a:r>
          </a:p>
          <a:p>
            <a:pPr>
              <a:spcAft>
                <a:spcPts val="200"/>
              </a:spcAft>
            </a:pPr>
            <a:r>
              <a:rPr lang="nl-NL" sz="600" dirty="0">
                <a:solidFill>
                  <a:srgbClr val="5A5B5D"/>
                </a:solidFill>
                <a:latin typeface="Bariol Regular"/>
                <a:cs typeface="Bariol Regular"/>
              </a:rPr>
              <a:t>Deze informatie is uitsluitend bestemd voor (para)medici. V.U. N.V. Nutricia België, Werkhuizenkaai 160, 1000 Brussel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88011C-B371-472D-BC8D-F843C628BFA1}"/>
              </a:ext>
            </a:extLst>
          </p:cNvPr>
          <p:cNvSpPr txBox="1"/>
          <p:nvPr/>
        </p:nvSpPr>
        <p:spPr>
          <a:xfrm>
            <a:off x="169282" y="163528"/>
            <a:ext cx="608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i="0" u="none" strike="noStrike" cap="none" baseline="0" dirty="0">
                <a:solidFill>
                  <a:srgbClr val="1C80CA"/>
                </a:solidFill>
                <a:uFillTx/>
                <a:latin typeface="Bariol Bold"/>
                <a:cs typeface="Bariol Bold"/>
              </a:rPr>
              <a:t>IDDSI</a:t>
            </a:r>
            <a:r>
              <a:rPr lang="nl-NL" i="0" u="none" strike="noStrike" cap="none" baseline="0">
                <a:solidFill>
                  <a:srgbClr val="1C80CA"/>
                </a:solidFill>
                <a:uFillTx/>
                <a:latin typeface="Bariol Bold"/>
                <a:cs typeface="Bariol Bold"/>
              </a:rPr>
              <a:t>-raamwerk </a:t>
            </a:r>
            <a:r>
              <a:rPr lang="nl-NL" i="0" u="none" strike="noStrike" cap="none" baseline="0" dirty="0">
                <a:solidFill>
                  <a:srgbClr val="1C80CA"/>
                </a:solidFill>
                <a:uFillTx/>
                <a:latin typeface="Bariol Bold"/>
                <a:cs typeface="Bariol Bold"/>
              </a:rPr>
              <a:t>toegepast op andere Nutricia-producten</a:t>
            </a:r>
            <a:r>
              <a:rPr lang="nl-NL" baseline="30000" dirty="0">
                <a:solidFill>
                  <a:srgbClr val="1C80CA"/>
                </a:solidFill>
                <a:latin typeface="Bariol Bold"/>
                <a:cs typeface="Bariol Bold"/>
              </a:rPr>
              <a:t>1,2</a:t>
            </a:r>
            <a:endParaRPr lang="nl-NL" i="0" u="none" strike="noStrike" cap="none" baseline="30000" dirty="0">
              <a:solidFill>
                <a:srgbClr val="1C80CA"/>
              </a:solidFill>
              <a:uFillTx/>
              <a:latin typeface="Bariol Bold"/>
              <a:cs typeface="Bariol Bold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0C2452FB-7FD1-474F-9E13-B2E84A1CC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74525"/>
              </p:ext>
            </p:extLst>
          </p:nvPr>
        </p:nvGraphicFramePr>
        <p:xfrm>
          <a:off x="284716" y="593434"/>
          <a:ext cx="2932616" cy="2167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2202">
                  <a:extLst>
                    <a:ext uri="{9D8B030D-6E8A-4147-A177-3AD203B41FA5}">
                      <a16:colId xmlns:a16="http://schemas.microsoft.com/office/drawing/2014/main" val="2103219847"/>
                    </a:ext>
                  </a:extLst>
                </a:gridCol>
                <a:gridCol w="632186">
                  <a:extLst>
                    <a:ext uri="{9D8B030D-6E8A-4147-A177-3AD203B41FA5}">
                      <a16:colId xmlns:a16="http://schemas.microsoft.com/office/drawing/2014/main" val="4246146791"/>
                    </a:ext>
                  </a:extLst>
                </a:gridCol>
                <a:gridCol w="254114">
                  <a:extLst>
                    <a:ext uri="{9D8B030D-6E8A-4147-A177-3AD203B41FA5}">
                      <a16:colId xmlns:a16="http://schemas.microsoft.com/office/drawing/2014/main" val="2589881006"/>
                    </a:ext>
                  </a:extLst>
                </a:gridCol>
                <a:gridCol w="2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Compact Protein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066554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Compact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70912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Compact Fibre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379890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Extra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65692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Energy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837346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Energy Multi Fibre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199634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Crème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g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069040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Jucy 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351397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Fortimel Yog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777792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9984B62B-40B8-45D4-BA8E-6550255DD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8243"/>
              </p:ext>
            </p:extLst>
          </p:nvPr>
        </p:nvGraphicFramePr>
        <p:xfrm>
          <a:off x="3603469" y="592196"/>
          <a:ext cx="2932616" cy="2167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2202">
                  <a:extLst>
                    <a:ext uri="{9D8B030D-6E8A-4147-A177-3AD203B41FA5}">
                      <a16:colId xmlns:a16="http://schemas.microsoft.com/office/drawing/2014/main" val="2103219847"/>
                    </a:ext>
                  </a:extLst>
                </a:gridCol>
                <a:gridCol w="632186">
                  <a:extLst>
                    <a:ext uri="{9D8B030D-6E8A-4147-A177-3AD203B41FA5}">
                      <a16:colId xmlns:a16="http://schemas.microsoft.com/office/drawing/2014/main" val="4246146791"/>
                    </a:ext>
                  </a:extLst>
                </a:gridCol>
                <a:gridCol w="254114">
                  <a:extLst>
                    <a:ext uri="{9D8B030D-6E8A-4147-A177-3AD203B41FA5}">
                      <a16:colId xmlns:a16="http://schemas.microsoft.com/office/drawing/2014/main" val="2589881006"/>
                    </a:ext>
                  </a:extLst>
                </a:gridCol>
                <a:gridCol w="254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Diasip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66554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Cubitan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70912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Respifor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379890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Renilon 4.0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65692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Renilon 7.5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837346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FortiCare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125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solidFill>
                          <a:srgbClr val="FFFFFF"/>
                        </a:solidFill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199634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preOp</a:t>
                      </a:r>
                      <a:endParaRPr lang="nl-BE" sz="1000" b="0" i="0" u="none" strike="noStrike" cap="none" baseline="0" dirty="0">
                        <a:solidFill>
                          <a:srgbClr val="40106C"/>
                        </a:solidFill>
                        <a:uFillTx/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069040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NutriniDrink Multi Fibre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166"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40106C"/>
                          </a:solidFill>
                          <a:uFillTx/>
                          <a:latin typeface="Bariol Regular"/>
                          <a:cs typeface="Bariol Regular"/>
                        </a:rPr>
                        <a:t>NutriniDrink Smoothie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000" b="0" i="0" u="none" strike="noStrike" cap="none" baseline="0" dirty="0">
                          <a:solidFill>
                            <a:srgbClr val="5A5B5D"/>
                          </a:solidFill>
                          <a:uFillTx/>
                          <a:latin typeface="Bariol Regular"/>
                          <a:cs typeface="Bariol Regular"/>
                        </a:rPr>
                        <a:t>200 ml</a:t>
                      </a: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fr-BE" sz="1000" dirty="0">
                        <a:latin typeface="Bariol Regular"/>
                        <a:cs typeface="Bariol Regular"/>
                      </a:endParaRPr>
                    </a:p>
                  </a:txBody>
                  <a:tcPr marL="88415" marR="88415" marT="44208" marB="44208">
                    <a:lnL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 rot="16200000">
            <a:off x="5860346" y="5859654"/>
            <a:ext cx="1703336" cy="1846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is-IS" sz="600" dirty="0">
                <a:solidFill>
                  <a:schemeClr val="bg1">
                    <a:lumMod val="50000"/>
                  </a:schemeClr>
                </a:solidFill>
                <a:latin typeface="Bariol Regular"/>
                <a:cs typeface="Bariol Regular"/>
              </a:rPr>
              <a:t>5004057</a:t>
            </a:r>
            <a:r>
              <a:rPr lang="nl-NL" sz="600" dirty="0">
                <a:solidFill>
                  <a:schemeClr val="bg1">
                    <a:lumMod val="50000"/>
                  </a:schemeClr>
                </a:solidFill>
                <a:latin typeface="Bariol Regular"/>
                <a:cs typeface="Bariol Regular"/>
              </a:rPr>
              <a:t>– 01 </a:t>
            </a:r>
            <a:r>
              <a:rPr lang="nl-NL" sz="600">
                <a:solidFill>
                  <a:schemeClr val="bg1">
                    <a:lumMod val="50000"/>
                  </a:schemeClr>
                </a:solidFill>
                <a:latin typeface="Bariol Regular"/>
                <a:cs typeface="Bariol Regular"/>
              </a:rPr>
              <a:t>– 2020</a:t>
            </a:r>
            <a:endParaRPr lang="nl-NL" sz="600" dirty="0">
              <a:solidFill>
                <a:schemeClr val="bg1">
                  <a:lumMod val="50000"/>
                </a:schemeClr>
              </a:solidFill>
              <a:latin typeface="Bariol Regular"/>
              <a:cs typeface="Bariol Regular"/>
            </a:endParaRPr>
          </a:p>
        </p:txBody>
      </p:sp>
      <p:grpSp>
        <p:nvGrpSpPr>
          <p:cNvPr id="29" name="Groeperen 28"/>
          <p:cNvGrpSpPr/>
          <p:nvPr/>
        </p:nvGrpSpPr>
        <p:grpSpPr>
          <a:xfrm>
            <a:off x="0" y="7965553"/>
            <a:ext cx="6781800" cy="777136"/>
            <a:chOff x="0" y="8041753"/>
            <a:chExt cx="6781800" cy="777136"/>
          </a:xfrm>
        </p:grpSpPr>
        <p:sp>
          <p:nvSpPr>
            <p:cNvPr id="30" name="Rectangle 8"/>
            <p:cNvSpPr/>
            <p:nvPr/>
          </p:nvSpPr>
          <p:spPr>
            <a:xfrm>
              <a:off x="0" y="8041753"/>
              <a:ext cx="6781800" cy="777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80"/>
                </a:spcAft>
              </a:pPr>
              <a:r>
                <a:rPr lang="nl-NL" sz="1000" b="1" dirty="0">
                  <a:solidFill>
                    <a:srgbClr val="2D2E2E"/>
                  </a:solidFill>
                  <a:latin typeface="Bariol Bold"/>
                  <a:cs typeface="Bariol Bold"/>
                </a:rPr>
                <a:t>Wilt u meer informatie of advies? Neem dan contact op met de diëtisten van de Nutricia </a:t>
              </a:r>
              <a:r>
                <a:rPr lang="nl-NL" sz="1000" b="1" dirty="0" err="1">
                  <a:solidFill>
                    <a:srgbClr val="2D2E2E"/>
                  </a:solidFill>
                  <a:latin typeface="Bariol Bold"/>
                  <a:cs typeface="Bariol Bold"/>
                </a:rPr>
                <a:t>Careline</a:t>
              </a:r>
              <a:endParaRPr lang="nl-NL" sz="1000" b="1" dirty="0">
                <a:solidFill>
                  <a:srgbClr val="2D2E2E"/>
                </a:solidFill>
                <a:latin typeface="Bariol Bold"/>
                <a:cs typeface="Bariol Bold"/>
              </a:endParaRPr>
            </a:p>
            <a:p>
              <a:pPr marL="177800" algn="ctr">
                <a:spcAft>
                  <a:spcPts val="180"/>
                </a:spcAft>
              </a:pPr>
              <a:r>
                <a:rPr lang="nl-NL" sz="1000" b="0" i="0" u="none" strike="noStrike" cap="none" baseline="0" dirty="0">
                  <a:solidFill>
                    <a:schemeClr val="bg2">
                      <a:lumMod val="50000"/>
                    </a:schemeClr>
                  </a:solidFill>
                  <a:uFillTx/>
                  <a:latin typeface="Bariol Regular"/>
                  <a:cs typeface="Bariol Regular"/>
                </a:rPr>
                <a:t> </a:t>
              </a:r>
              <a:r>
                <a:rPr lang="nl-NL" sz="1000" dirty="0" err="1">
                  <a:solidFill>
                    <a:srgbClr val="2D2E2E"/>
                  </a:solidFill>
                  <a:latin typeface="Bariol Regular"/>
                  <a:cs typeface="Bariol Regular"/>
                </a:rPr>
                <a:t>www.nutriciamedical.be</a:t>
              </a:r>
              <a:endParaRPr lang="nl-NL" sz="1000" b="0" i="0" u="none" strike="noStrike" cap="none" baseline="0" dirty="0">
                <a:solidFill>
                  <a:schemeClr val="bg2">
                    <a:lumMod val="50000"/>
                  </a:schemeClr>
                </a:solidFill>
                <a:uFillTx/>
                <a:latin typeface="Bariol Regular"/>
                <a:cs typeface="Bariol Regular"/>
              </a:endParaRPr>
            </a:p>
            <a:p>
              <a:pPr marL="177800" algn="ctr">
                <a:spcAft>
                  <a:spcPts val="180"/>
                </a:spcAft>
              </a:pPr>
              <a:r>
                <a:rPr lang="nl-NL" sz="1000" dirty="0">
                  <a:solidFill>
                    <a:schemeClr val="bg2">
                      <a:lumMod val="50000"/>
                    </a:schemeClr>
                  </a:solidFill>
                  <a:latin typeface="Bariol Regular"/>
                  <a:cs typeface="Bariol Regular"/>
                </a:rPr>
                <a:t> </a:t>
              </a:r>
              <a:r>
                <a:rPr lang="nl-NL" sz="1000" dirty="0" err="1">
                  <a:solidFill>
                    <a:srgbClr val="2D2E2E"/>
                  </a:solidFill>
                  <a:latin typeface="Bariol Regular"/>
                  <a:cs typeface="Bariol Regular"/>
                </a:rPr>
                <a:t>medical.nutrition@nutricia.be</a:t>
              </a:r>
              <a:endParaRPr lang="nl-NL" sz="1000" b="0" i="0" u="none" strike="noStrike" cap="none" baseline="0" dirty="0">
                <a:solidFill>
                  <a:schemeClr val="bg2">
                    <a:lumMod val="50000"/>
                  </a:schemeClr>
                </a:solidFill>
                <a:uFillTx/>
                <a:latin typeface="Bariol Regular"/>
                <a:cs typeface="Bariol Regular"/>
              </a:endParaRPr>
            </a:p>
            <a:p>
              <a:pPr marL="177800" algn="ctr">
                <a:spcAft>
                  <a:spcPts val="180"/>
                </a:spcAft>
              </a:pPr>
              <a:r>
                <a:rPr lang="nl-NL" sz="1000" dirty="0">
                  <a:solidFill>
                    <a:schemeClr val="bg2">
                      <a:lumMod val="50000"/>
                    </a:schemeClr>
                  </a:solidFill>
                  <a:latin typeface="Bariol Regular"/>
                  <a:cs typeface="Bariol Regular"/>
                </a:rPr>
                <a:t> </a:t>
              </a:r>
              <a:r>
                <a:rPr lang="nl-NL" sz="1000" dirty="0">
                  <a:solidFill>
                    <a:srgbClr val="2D2E2E"/>
                  </a:solidFill>
                  <a:latin typeface="Bariol Regular"/>
                  <a:cs typeface="Bariol Regular"/>
                </a:rPr>
                <a:t>070/222.307</a:t>
              </a:r>
            </a:p>
          </p:txBody>
        </p:sp>
        <p:pic>
          <p:nvPicPr>
            <p:cNvPr id="31" name="Afbeelding 30" descr="NUTN-0086-3-picto's-gegevens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9" b="75926"/>
            <a:stretch/>
          </p:blipFill>
          <p:spPr>
            <a:xfrm flipH="1">
              <a:off x="2947246" y="8636000"/>
              <a:ext cx="168341" cy="132080"/>
            </a:xfrm>
            <a:prstGeom prst="rect">
              <a:avLst/>
            </a:prstGeom>
          </p:spPr>
        </p:pic>
        <p:pic>
          <p:nvPicPr>
            <p:cNvPr id="32" name="Afbeelding 31" descr="NUTN-0086-3-picto's-gegevens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22" b="34722"/>
            <a:stretch/>
          </p:blipFill>
          <p:spPr>
            <a:xfrm flipH="1">
              <a:off x="2577293" y="8449733"/>
              <a:ext cx="168294" cy="167640"/>
            </a:xfrm>
            <a:prstGeom prst="rect">
              <a:avLst/>
            </a:prstGeom>
          </p:spPr>
        </p:pic>
        <p:pic>
          <p:nvPicPr>
            <p:cNvPr id="33" name="Afbeelding 32" descr="NUTN-0086-3-picto's-gegevens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66"/>
            <a:stretch/>
          </p:blipFill>
          <p:spPr>
            <a:xfrm flipH="1">
              <a:off x="2736051" y="8254999"/>
              <a:ext cx="168294" cy="170815"/>
            </a:xfrm>
            <a:prstGeom prst="rect">
              <a:avLst/>
            </a:prstGeom>
          </p:spPr>
        </p:pic>
      </p:grpSp>
      <p:sp>
        <p:nvSpPr>
          <p:cNvPr id="22" name="Rechthoek 21">
            <a:hlinkClick r:id="rId8"/>
          </p:cNvPr>
          <p:cNvSpPr/>
          <p:nvPr/>
        </p:nvSpPr>
        <p:spPr>
          <a:xfrm>
            <a:off x="360680" y="6221730"/>
            <a:ext cx="585470" cy="1930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2" name="Afbeelding 51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17" y="1800993"/>
            <a:ext cx="241278" cy="241278"/>
          </a:xfrm>
          <a:prstGeom prst="rect">
            <a:avLst/>
          </a:prstGeom>
        </p:spPr>
      </p:pic>
      <p:pic>
        <p:nvPicPr>
          <p:cNvPr id="53" name="Afbeelding 52" descr="IDDSI-Triangle-Icon-Labels-Triangles-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0" y="2038447"/>
            <a:ext cx="245533" cy="245533"/>
          </a:xfrm>
          <a:prstGeom prst="rect">
            <a:avLst/>
          </a:prstGeom>
        </p:spPr>
      </p:pic>
      <p:pic>
        <p:nvPicPr>
          <p:cNvPr id="56" name="Afbeelding 55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17" y="1563539"/>
            <a:ext cx="241278" cy="241278"/>
          </a:xfrm>
          <a:prstGeom prst="rect">
            <a:avLst/>
          </a:prstGeom>
        </p:spPr>
      </p:pic>
      <p:pic>
        <p:nvPicPr>
          <p:cNvPr id="59" name="Afbeelding 58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63" y="1091233"/>
            <a:ext cx="241278" cy="241278"/>
          </a:xfrm>
          <a:prstGeom prst="rect">
            <a:avLst/>
          </a:prstGeom>
        </p:spPr>
      </p:pic>
      <p:pic>
        <p:nvPicPr>
          <p:cNvPr id="61" name="Afbeelding 60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63" y="843459"/>
            <a:ext cx="241278" cy="241278"/>
          </a:xfrm>
          <a:prstGeom prst="rect">
            <a:avLst/>
          </a:prstGeom>
        </p:spPr>
      </p:pic>
      <p:pic>
        <p:nvPicPr>
          <p:cNvPr id="62" name="Afbeelding 61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82" y="1324211"/>
            <a:ext cx="241278" cy="241278"/>
          </a:xfrm>
          <a:prstGeom prst="rect">
            <a:avLst/>
          </a:prstGeom>
        </p:spPr>
      </p:pic>
      <p:pic>
        <p:nvPicPr>
          <p:cNvPr id="63" name="Afbeelding 62" descr="IDDSI-Triangle-Icon-Labels-Triangles-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88" y="1322084"/>
            <a:ext cx="245533" cy="245533"/>
          </a:xfrm>
          <a:prstGeom prst="rect">
            <a:avLst/>
          </a:prstGeom>
        </p:spPr>
      </p:pic>
      <p:pic>
        <p:nvPicPr>
          <p:cNvPr id="65" name="Afbeelding 64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82" y="605210"/>
            <a:ext cx="241278" cy="241278"/>
          </a:xfrm>
          <a:prstGeom prst="rect">
            <a:avLst/>
          </a:prstGeom>
        </p:spPr>
      </p:pic>
      <p:pic>
        <p:nvPicPr>
          <p:cNvPr id="66" name="Afbeelding 65" descr="IDDSI-Triangle-Icon-Labels-Triangles-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88" y="605210"/>
            <a:ext cx="245533" cy="245533"/>
          </a:xfrm>
          <a:prstGeom prst="rect">
            <a:avLst/>
          </a:prstGeom>
        </p:spPr>
      </p:pic>
      <p:pic>
        <p:nvPicPr>
          <p:cNvPr id="67" name="Afbeelding 66" descr="IDDSI-Triangle-Icon-Labels-Triangles-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0" y="2280156"/>
            <a:ext cx="245533" cy="245533"/>
          </a:xfrm>
          <a:prstGeom prst="rect">
            <a:avLst/>
          </a:prstGeom>
        </p:spPr>
      </p:pic>
      <p:pic>
        <p:nvPicPr>
          <p:cNvPr id="68" name="Afbeelding 67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0" y="2521865"/>
            <a:ext cx="238472" cy="238472"/>
          </a:xfrm>
          <a:prstGeom prst="rect">
            <a:avLst/>
          </a:prstGeom>
        </p:spPr>
      </p:pic>
      <p:pic>
        <p:nvPicPr>
          <p:cNvPr id="69" name="Afbeelding 68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33" y="599698"/>
            <a:ext cx="238472" cy="238472"/>
          </a:xfrm>
          <a:prstGeom prst="rect">
            <a:avLst/>
          </a:prstGeom>
        </p:spPr>
      </p:pic>
      <p:pic>
        <p:nvPicPr>
          <p:cNvPr id="70" name="Afbeelding 69" descr="IDDSI-Triangle-Icon-Labels-Triangles-4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30" y="2041103"/>
            <a:ext cx="241278" cy="241278"/>
          </a:xfrm>
          <a:prstGeom prst="rect">
            <a:avLst/>
          </a:prstGeom>
        </p:spPr>
      </p:pic>
      <p:pic>
        <p:nvPicPr>
          <p:cNvPr id="71" name="Afbeelding 70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86" y="1315387"/>
            <a:ext cx="241278" cy="241278"/>
          </a:xfrm>
          <a:prstGeom prst="rect">
            <a:avLst/>
          </a:prstGeom>
        </p:spPr>
      </p:pic>
      <p:pic>
        <p:nvPicPr>
          <p:cNvPr id="72" name="Afbeelding 71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33" y="840283"/>
            <a:ext cx="238472" cy="238472"/>
          </a:xfrm>
          <a:prstGeom prst="rect">
            <a:avLst/>
          </a:prstGeom>
        </p:spPr>
      </p:pic>
      <p:pic>
        <p:nvPicPr>
          <p:cNvPr id="73" name="Afbeelding 72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33" y="1077472"/>
            <a:ext cx="238472" cy="238472"/>
          </a:xfrm>
          <a:prstGeom prst="rect">
            <a:avLst/>
          </a:prstGeom>
        </p:spPr>
      </p:pic>
      <p:pic>
        <p:nvPicPr>
          <p:cNvPr id="74" name="Afbeelding 73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54" y="1316790"/>
            <a:ext cx="238472" cy="238472"/>
          </a:xfrm>
          <a:prstGeom prst="rect">
            <a:avLst/>
          </a:prstGeom>
        </p:spPr>
      </p:pic>
      <p:pic>
        <p:nvPicPr>
          <p:cNvPr id="75" name="Afbeelding 74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30" y="1560363"/>
            <a:ext cx="241278" cy="241278"/>
          </a:xfrm>
          <a:prstGeom prst="rect">
            <a:avLst/>
          </a:prstGeom>
        </p:spPr>
      </p:pic>
      <p:pic>
        <p:nvPicPr>
          <p:cNvPr id="76" name="Afbeelding 75" descr="IDDSI-Triangle-Icon-Labels-Triangles-1-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30" y="1800733"/>
            <a:ext cx="241278" cy="241278"/>
          </a:xfrm>
          <a:prstGeom prst="rect">
            <a:avLst/>
          </a:prstGeom>
        </p:spPr>
      </p:pic>
      <p:pic>
        <p:nvPicPr>
          <p:cNvPr id="77" name="Afbeelding 76" descr="IDDSI-Triangle-Icon-Labels-Triangles-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333" y="2526098"/>
            <a:ext cx="238472" cy="238472"/>
          </a:xfrm>
          <a:prstGeom prst="rect">
            <a:avLst/>
          </a:prstGeom>
        </p:spPr>
      </p:pic>
      <p:pic>
        <p:nvPicPr>
          <p:cNvPr id="78" name="Afbeelding 77" descr="IDDSI-Triangle-Icon-Labels-Triangles-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03" y="2281473"/>
            <a:ext cx="245533" cy="2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63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6.1 Service Pack 1"/>
  <p:tag name="AS_RELEASE_DATE" val="2016.11.04"/>
  <p:tag name="AS_TITLE" val="Aspose.Slides for Java"/>
  <p:tag name="AS_VERSION" val="16.10.0.0"/>
</p:tagLst>
</file>

<file path=ppt/theme/theme1.xml><?xml version="1.0" encoding="utf-8"?>
<a:theme xmlns:a="http://schemas.openxmlformats.org/drawingml/2006/main" name="Kantoorthema">
  <a:themeElements>
    <a:clrScheme name="Nutricial final final">
      <a:dk1>
        <a:sysClr val="windowText" lastClr="000000"/>
      </a:dk1>
      <a:lt1>
        <a:sysClr val="window" lastClr="FFFFFF"/>
      </a:lt1>
      <a:dk2>
        <a:srgbClr val="40106C"/>
      </a:dk2>
      <a:lt2>
        <a:srgbClr val="5A5B5D"/>
      </a:lt2>
      <a:accent1>
        <a:srgbClr val="816CAE"/>
      </a:accent1>
      <a:accent2>
        <a:srgbClr val="40106C"/>
      </a:accent2>
      <a:accent3>
        <a:srgbClr val="8F007A"/>
      </a:accent3>
      <a:accent4>
        <a:srgbClr val="C10069"/>
      </a:accent4>
      <a:accent5>
        <a:srgbClr val="2089C9"/>
      </a:accent5>
      <a:accent6>
        <a:srgbClr val="187490"/>
      </a:accent6>
      <a:hlink>
        <a:srgbClr val="40106C"/>
      </a:hlink>
      <a:folHlink>
        <a:srgbClr val="40106C"/>
      </a:folHlink>
    </a:clrScheme>
    <a:fontScheme name="Office 2">
      <a:majorFont>
        <a:latin typeface="Lato Heavy"/>
        <a:ea typeface="Arial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Lato Regular"/>
        <a:ea typeface="Arial"/>
        <a:cs typeface="Arial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4C33DF30-9262-4437-996B-B2B7660329ED}" vid="{EFDE1004-083D-4C68-A8CC-721D0FD471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Nutricia PTT Template 4-3_def__</Template>
  <TotalTime>0</TotalTime>
  <Words>374</Words>
  <Application>Microsoft Office PowerPoint</Application>
  <PresentationFormat>On-screen Show (4:3)</PresentationFormat>
  <Paragraphs>122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Bariol Bold</vt:lpstr>
      <vt:lpstr>Bariol Regular</vt:lpstr>
      <vt:lpstr>Calibri</vt:lpstr>
      <vt:lpstr>Lato Heavy</vt:lpstr>
      <vt:lpstr>Lato Regular</vt:lpstr>
      <vt:lpstr>Kantoorthema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Medical Nutrition</dc:title>
  <dc:creator>Wenda | SowiesoHelder</dc:creator>
  <cp:lastModifiedBy>SLINGER Koen</cp:lastModifiedBy>
  <cp:revision>120</cp:revision>
  <cp:lastPrinted>2020-01-30T09:41:36Z</cp:lastPrinted>
  <dcterms:created xsi:type="dcterms:W3CDTF">2017-01-16T08:34:20Z</dcterms:created>
  <dcterms:modified xsi:type="dcterms:W3CDTF">2020-02-03T08:50:39Z</dcterms:modified>
</cp:coreProperties>
</file>